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B47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B2B47"/>
                </a:solidFill>
                <a:latin typeface="Arial"/>
              </a:rPr>
              <a:t>Bloqueos de Model Armor por 10.000 consultas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Bloqueos por 10.000 consultas</c:v>
                </c:pt>
              </c:strCache>
            </c:strRef>
          </c:tx>
          <c:spPr>
            <a:solidFill>
              <a:srgbClr val="E2612E"/>
            </a:solidFill>
            <a:ln w="31750" cap="flat">
              <a:solidFill>
                <a:srgbClr val="E2612E"/>
              </a:solidFill>
              <a:prstDash val="solid"/>
              <a:round/>
            </a:ln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E2612E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E2612E"/>
              </a:solidFill>
              <a:ln w="9525" cap="flat">
                <a:solidFill>
                  <a:srgbClr val="E261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S1</c:v>
                  </c:pt>
                  <c:pt idx="1">
                    <c:v>S2</c:v>
                  </c:pt>
                  <c:pt idx="2">
                    <c:v>S3</c:v>
                  </c:pt>
                  <c:pt idx="3">
                    <c:v>S4</c:v>
                  </c:pt>
                  <c:pt idx="4">
                    <c:v>S5</c:v>
                  </c:pt>
                  <c:pt idx="5">
                    <c:v>S6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6.1</c:v>
                </c:pt>
                <c:pt idx="1">
                  <c:v>5.4</c:v>
                </c:pt>
                <c:pt idx="2">
                  <c:v>4.8</c:v>
                </c:pt>
                <c:pt idx="3">
                  <c:v>4.4</c:v>
                </c:pt>
                <c:pt idx="4">
                  <c:v>3.9</c:v>
                </c:pt>
                <c:pt idx="5">
                  <c:v>3.7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b="0" i="0" strike="noStrike" sz="1000" u="none">
                  <a:solidFill>
                    <a:srgbClr val="E2612E"/>
                  </a:solidFill>
                  <a:latin typeface="Calibri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B7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8"/>
          <c:min val="0"/>
        </c:scaling>
        <c:delete val="0"/>
        <c:axPos val="l"/>
        <c:majorGridlines>
          <c:spPr>
            <a:ln w="12700" cap="flat">
              <a:solidFill>
                <a:srgbClr val="F0F3F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494A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con la demo en vivo en otra pestaña. Este deck cubre el cómo: datos, ETL, privacidad, dashboards, warehouse y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cuatro pedidos salen literalmente de la reunión técnica: Felipe (adopción y clústeres), Carlos (tokens dinámicos y bronze), Nobel (observabilidad).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Punto clave de confianza: la de-identificación corre dentro del proyecto GCP del gobierno, con la llave del gobierno. Leanmote nunca ve texto crudo ni DUIs.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preguntan por tokens: los usage logs NO traen token counts; viven en spans de Cloud Trace con atributos gen_ai.usage. Por eso "a validar" sobre el proyecto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 directa a la pregunta de Felipe sobre estrategia de datos personales. El diseño no depende de una ley específica: es minimización por defecto.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Carlos dijo textual: "los recibiríamos en capa bronce y de ahí nosotros normalizamos". Bronze es de ellos; nuestro valor agregado empieza en silver.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capas son las que Carlos enumeró (infra/uso/gobierno/usuario); las facciones son la propuesta de Jorge. Reflejarles su propio marco.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Acá cortar a la demo en vivo y recorrer las 4 vistas. Felipe dijo que es visual: dejar que la demo hable.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Pedido explícito de Carlos (asignación dinámica) y Felipe (clúster dentro del clúster, comunicar a Google). El diferencial: la propuesta sale sola del uso real; el humano aprueba.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Felipe pidió textual "trackear el comportamiento de estos guardrails que no me rompan el sistema". Los sanitize logs traen prompt crudo: pasan por DLP como 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Leanmote ya opera un MCP de producción para clientes; esto es la misma pieza apuntada a la capa gold de LeanGov.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preguntan por desplegar Leanmote dentro de su cloud: todo lo sensible ya queda en su GCP; la capa de visualización puede correr donde GOES prefiera en fase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la decisión se demora: ofrecer arrancar Fase 0 igual — activar logs no cuesta nada y el histórico no se recupera después.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pidiendo el contacto de Google y el proyecto export como próximos pasos concretos de esta semana.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Cierre: proponer la llamada de arranque con el equipo de Google la semana próxima y dejar la demo abierta.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E4C">
              <a:alpha val="45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58368"/>
            <a:ext cx="713232" cy="71323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435608" y="658368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</a:t>
            </a:r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mote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2240280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7CB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LEANGOV · GOBIERNO DE EL SALVADOR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2606040"/>
            <a:ext cx="10607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 para 5 millones de ciudadanos,</a:t>
            </a:r>
            <a:endParaRPr lang="en-US" sz="40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medida desde el día uno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4434840"/>
            <a:ext cx="8778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9BC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Alcance técnico del monitoreo del despliegue nacional de agentes sobre Gemini Enterprise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5989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D91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Reunión técnica · octubre 2026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7391095" y="59893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7CF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demo.leangov.leanmote.com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despliegue que vamos a medir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2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94360" y="1600200"/>
            <a:ext cx="2579294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95528" y="1783080"/>
            <a:ext cx="21769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50.000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795528" y="2359152"/>
            <a:ext cx="217695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licencias en el piloto que arranca esta semana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402254" y="1600200"/>
            <a:ext cx="2579294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03422" y="1783080"/>
            <a:ext cx="21769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5M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3603422" y="2359152"/>
            <a:ext cx="217695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licencias para toda la ciudadanía en enero 2027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210148" y="1600200"/>
            <a:ext cx="2579294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11316" y="1783080"/>
            <a:ext cx="21769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~8M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6411316" y="2359152"/>
            <a:ext cx="217695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consultas estimadas sobre agentes gubernamentales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018041" y="1600200"/>
            <a:ext cx="2579294" cy="148132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19209" y="1783080"/>
            <a:ext cx="21769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+ N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9219209" y="2359152"/>
            <a:ext cx="217695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máster que rutea a agentes especializados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94360" y="3401568"/>
            <a:ext cx="11002975" cy="2724912"/>
          </a:xfrm>
          <a:prstGeom prst="roundRect">
            <a:avLst>
              <a:gd name="adj" fmla="val 3020"/>
            </a:avLst>
          </a:prstGeom>
          <a:solidFill>
            <a:srgbClr val="F7FAFF"/>
          </a:solidFill>
          <a:ln w="12700">
            <a:solidFill>
              <a:srgbClr val="C9D8F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68680" y="3611880"/>
            <a:ext cx="104543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el equipo de GOES necesita ver — en sus palabras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68680" y="4069080"/>
            <a:ext cx="475488" cy="47548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287" y="4173687"/>
            <a:ext cx="266273" cy="266273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868680" y="4645152"/>
            <a:ext cx="24627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Adopción real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868680" y="4937760"/>
            <a:ext cx="24627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segmento y comportamiento, más allá de licencias entregadas: quién vuelve y quién abandona.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3532556" y="4069080"/>
            <a:ext cx="475488" cy="47548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163" y="4173687"/>
            <a:ext cx="266273" cy="266273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3532556" y="4645152"/>
            <a:ext cx="24627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dinámicos</a:t>
            </a:r>
            <a:endParaRPr lang="en-US" sz="1250" dirty="0"/>
          </a:p>
        </p:txBody>
      </p:sp>
      <p:sp>
        <p:nvSpPr>
          <p:cNvPr id="26" name="Text 22"/>
          <p:cNvSpPr txBox="1"/>
          <p:nvPr/>
        </p:nvSpPr>
        <p:spPr>
          <a:xfrm>
            <a:off x="3532556" y="4937760"/>
            <a:ext cx="24627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Mover topes entre clústeres según el uso real, con la evidencia lista para Google.</a:t>
            </a:r>
            <a:endParaRPr lang="en-US" sz="1050" dirty="0"/>
          </a:p>
        </p:txBody>
      </p:sp>
      <p:sp>
        <p:nvSpPr>
          <p:cNvPr id="27" name="Shape 23"/>
          <p:cNvSpPr/>
          <p:nvPr/>
        </p:nvSpPr>
        <p:spPr>
          <a:xfrm>
            <a:off x="6196432" y="4069080"/>
            <a:ext cx="475488" cy="47548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039" y="4173687"/>
            <a:ext cx="266273" cy="266273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6196432" y="4645152"/>
            <a:ext cx="24627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Guardrails vigilados</a:t>
            </a:r>
            <a:endParaRPr lang="en-US" sz="1250" dirty="0"/>
          </a:p>
        </p:txBody>
      </p:sp>
      <p:sp>
        <p:nvSpPr>
          <p:cNvPr id="30" name="Text 25"/>
          <p:cNvSpPr txBox="1"/>
          <p:nvPr/>
        </p:nvSpPr>
        <p:spPr>
          <a:xfrm>
            <a:off x="6196432" y="4937760"/>
            <a:ext cx="24627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cuándo algo se desvía en minutos — antes de que sea noticia.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8860307" y="4069080"/>
            <a:ext cx="475488" cy="47548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915" y="4173687"/>
            <a:ext cx="266273" cy="266273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8860307" y="4645152"/>
            <a:ext cx="24627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warehouse</a:t>
            </a:r>
            <a:endParaRPr lang="en-US" sz="1250" dirty="0"/>
          </a:p>
        </p:txBody>
      </p:sp>
      <p:sp>
        <p:nvSpPr>
          <p:cNvPr id="34" name="Text 28"/>
          <p:cNvSpPr txBox="1"/>
          <p:nvPr/>
        </p:nvSpPr>
        <p:spPr>
          <a:xfrm>
            <a:off x="8860307" y="4937760"/>
            <a:ext cx="24627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Recibir todo en capa bronce para el warehouse nacional y estadística pública.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sensible se queda en el perímetro de GOES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3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94360" y="1645920"/>
            <a:ext cx="8321040" cy="3200400"/>
          </a:xfrm>
          <a:prstGeom prst="roundRect">
            <a:avLst>
              <a:gd name="adj" fmla="val 2571"/>
            </a:avLst>
          </a:prstGeom>
          <a:solidFill>
            <a:srgbClr val="F7FAFF"/>
          </a:solidFill>
          <a:ln w="12700">
            <a:solidFill>
              <a:srgbClr val="C9D8F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81051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PERÍMETRO GCP DEL GOBIERNO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850392" y="2286000"/>
            <a:ext cx="1700784" cy="2286000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5DDE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78408" y="2450592"/>
            <a:ext cx="144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Gemini Enterprise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978408" y="3063240"/>
            <a:ext cx="14447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Agentes ciudadanos, guardrails Model Armor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578608" y="3273552"/>
            <a:ext cx="237744" cy="274320"/>
          </a:xfrm>
          <a:prstGeom prst="rightArrow">
            <a:avLst/>
          </a:prstGeom>
          <a:solidFill>
            <a:srgbClr val="8494AB"/>
          </a:solidFill>
          <a:ln/>
        </p:spPr>
      </p:sp>
      <p:sp>
        <p:nvSpPr>
          <p:cNvPr id="11" name="Shape 9"/>
          <p:cNvSpPr/>
          <p:nvPr/>
        </p:nvSpPr>
        <p:spPr>
          <a:xfrm>
            <a:off x="2843784" y="2286000"/>
            <a:ext cx="1700784" cy="2286000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5DDE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971800" y="2450592"/>
            <a:ext cx="144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Telemetría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2971800" y="3063240"/>
            <a:ext cx="14447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Logging y Trace: consultas, conversaciones, tokens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0" y="3273552"/>
            <a:ext cx="237744" cy="274320"/>
          </a:xfrm>
          <a:prstGeom prst="rightArrow">
            <a:avLst/>
          </a:prstGeom>
          <a:solidFill>
            <a:srgbClr val="8494AB"/>
          </a:solidFill>
          <a:ln/>
        </p:spPr>
      </p:sp>
      <p:sp>
        <p:nvSpPr>
          <p:cNvPr id="15" name="Shape 13"/>
          <p:cNvSpPr/>
          <p:nvPr/>
        </p:nvSpPr>
        <p:spPr>
          <a:xfrm>
            <a:off x="4837176" y="2286000"/>
            <a:ext cx="1700784" cy="2286000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5DDE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965192" y="2450592"/>
            <a:ext cx="144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Bronze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4965192" y="3063240"/>
            <a:ext cx="14447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sinks a BigQuery, crudo. Base del DWH nacional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565392" y="3273552"/>
            <a:ext cx="237744" cy="274320"/>
          </a:xfrm>
          <a:prstGeom prst="rightArrow">
            <a:avLst/>
          </a:prstGeom>
          <a:solidFill>
            <a:srgbClr val="8494AB"/>
          </a:solidFill>
          <a:ln/>
        </p:spPr>
      </p:sp>
      <p:sp>
        <p:nvSpPr>
          <p:cNvPr id="19" name="Shape 17"/>
          <p:cNvSpPr/>
          <p:nvPr/>
        </p:nvSpPr>
        <p:spPr>
          <a:xfrm>
            <a:off x="6830568" y="2286000"/>
            <a:ext cx="1700784" cy="2286000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58584" y="2450592"/>
            <a:ext cx="144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De-identificación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6958584" y="3063240"/>
            <a:ext cx="14447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DLP + AES-SIV. El texto crudo no cruza este punto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988552" y="3090672"/>
            <a:ext cx="384048" cy="365760"/>
          </a:xfrm>
          <a:prstGeom prst="rightArrow">
            <a:avLst/>
          </a:prstGeom>
          <a:solidFill>
            <a:srgbClr val="2F6BED"/>
          </a:solidFill>
          <a:ln/>
        </p:spPr>
      </p:sp>
      <p:sp>
        <p:nvSpPr>
          <p:cNvPr id="23" name="Shape 21"/>
          <p:cNvSpPr/>
          <p:nvPr/>
        </p:nvSpPr>
        <p:spPr>
          <a:xfrm>
            <a:off x="9482328" y="1645920"/>
            <a:ext cx="2115007" cy="3200400"/>
          </a:xfrm>
          <a:prstGeom prst="roundRect">
            <a:avLst>
              <a:gd name="adj" fmla="val 3891"/>
            </a:avLst>
          </a:prstGeom>
          <a:solidFill>
            <a:srgbClr val="F5FCF7"/>
          </a:solidFill>
          <a:ln w="12700">
            <a:solidFill>
              <a:srgbClr val="CBEBD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710928" y="18105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158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LEANMOTE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9710928" y="2286000"/>
            <a:ext cx="1657807" cy="2286000"/>
          </a:xfrm>
          <a:prstGeom prst="roundRect">
            <a:avLst>
              <a:gd name="adj" fmla="val 4964"/>
            </a:avLst>
          </a:prstGeom>
          <a:solidFill>
            <a:srgbClr val="FFFFFF"/>
          </a:solidFill>
          <a:ln w="12700">
            <a:solidFill>
              <a:srgbClr val="CBEBD6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38944" y="24505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LeanGov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9838944" y="2788920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en vivo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en minutos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de consultas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594360" y="5074920"/>
            <a:ext cx="5391760" cy="105156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77240" y="5212080"/>
            <a:ext cx="502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copia de datos: </a:t>
            </a:r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Leanmote consume un dataset vinculado read-only (BigQuery Analytics Hub) sobre capas ya de-identificadas.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205576" y="5074920"/>
            <a:ext cx="5391760" cy="105156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388456" y="5212080"/>
            <a:ext cx="502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Doble vía: </a:t>
            </a:r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métricas curadas vuelven al data warehouse de GOES para estadística pública y transparencia.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FUENTES DE DATOS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exporta Gemini Enterprise hoy — verificado contra docs de Google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645920"/>
          <a:ext cx="11002975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480560"/>
                <a:gridCol w="2377440"/>
                <a:gridCol w="1490472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Fuente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Qué trae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Cómo se exporta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Usage audit logs (user_activity)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Consulta y respuesta por usuario, pseudo-ID, agente usado, método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 Logging → log sink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Confirmado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gen_ai.user.message / choice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Conversaciones completas, finish reasons, pasos de razonamiento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 sink → BigQuery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Confirmado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 Trace (OTel GenAI)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Tokens de entrada y salida por consulta, modelo, tool calls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Trace export / OTel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B4530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validar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Armor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Eventos de guardrail: qué se bloqueó, filtro, prompt evaluado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 Logging → log sink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Confirmado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Analytics exportMetrics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Licencias activadas vs asignadas, DAU/WAU, retención, feedback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API → BigQuery, ventana 30 días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Confirmado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029200"/>
            <a:ext cx="5391760" cy="1143000"/>
          </a:xfrm>
          <a:prstGeom prst="roundRect">
            <a:avLst>
              <a:gd name="adj" fmla="val 7200"/>
            </a:avLst>
          </a:prstGeom>
          <a:solidFill>
            <a:srgbClr val="FDF7EC"/>
          </a:solidFill>
          <a:ln w="12700">
            <a:solidFill>
              <a:srgbClr val="F0DFC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5166360"/>
            <a:ext cx="502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A4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cosas vienen apagadas de fábrica: </a:t>
            </a:r>
            <a:pPr indent="0" marL="0">
              <a:buNone/>
            </a:pPr>
            <a:r>
              <a:rPr lang="en-US" sz="1100" dirty="0">
                <a:solidFill>
                  <a:srgbClr val="8A5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Data Access audit logs y los usage audit logs se activan por consola con rol de admin — está en la lista de pedidos.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05576" y="5029200"/>
            <a:ext cx="5391760" cy="1143000"/>
          </a:xfrm>
          <a:prstGeom prst="roundRect">
            <a:avLst>
              <a:gd name="adj" fmla="val 7200"/>
            </a:avLst>
          </a:prstGeom>
          <a:solidFill>
            <a:srgbClr val="FDF7EC"/>
          </a:solidFill>
          <a:ln w="12700">
            <a:solidFill>
              <a:srgbClr val="F0DFC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388456" y="5166360"/>
            <a:ext cx="502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A4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ventana de 30 días </a:t>
            </a:r>
            <a:pPr indent="0" marL="0">
              <a:buNone/>
            </a:pPr>
            <a:r>
              <a:rPr lang="en-US" sz="1100" dirty="0">
                <a:solidFill>
                  <a:srgbClr val="8A5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exportMetrics obliga a acumular a diario desde el día uno — si no se corre, el histórico de adopción se pierde.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B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PRIVACIDAD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77240"/>
            <a:ext cx="110029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3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texto crudo de un ciudadano nunca sale</a:t>
            </a:r>
            <a:endParaRPr lang="en-US" sz="2700" dirty="0"/>
          </a:p>
          <a:p>
            <a:pPr indent="0" marL="0">
              <a:lnSpc>
                <a:spcPts val="33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perímetro del gobierno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2377440"/>
            <a:ext cx="3484778" cy="3017520"/>
          </a:xfrm>
          <a:prstGeom prst="roundRect">
            <a:avLst>
              <a:gd name="adj" fmla="val 2727"/>
            </a:avLst>
          </a:prstGeom>
          <a:solidFill>
            <a:srgbClr val="1A3A5E">
              <a:alpha val="65000"/>
            </a:srgbClr>
          </a:solidFill>
          <a:ln w="12700">
            <a:solidFill>
              <a:srgbClr val="2E558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651760"/>
            <a:ext cx="548640" cy="548640"/>
          </a:xfrm>
          <a:prstGeom prst="ellipse">
            <a:avLst/>
          </a:prstGeom>
          <a:solidFill>
            <a:srgbClr val="12304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3" y="277246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50392" y="3364992"/>
            <a:ext cx="297271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Detección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50392" y="3730752"/>
            <a:ext cx="29727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DLP con detectores custom para DUI y NIT — no existen built-in para El Salvador; los definimos con regex y reglas de contexto — más los built-in de nombre, teléfono y dirección.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53458" y="2377440"/>
            <a:ext cx="3484778" cy="3017520"/>
          </a:xfrm>
          <a:prstGeom prst="roundRect">
            <a:avLst>
              <a:gd name="adj" fmla="val 2727"/>
            </a:avLst>
          </a:prstGeom>
          <a:solidFill>
            <a:srgbClr val="1A3A5E">
              <a:alpha val="65000"/>
            </a:srgbClr>
          </a:solidFill>
          <a:ln w="12700">
            <a:solidFill>
              <a:srgbClr val="2E558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09490" y="2651760"/>
            <a:ext cx="548640" cy="548640"/>
          </a:xfrm>
          <a:prstGeom prst="ellipse">
            <a:avLst/>
          </a:prstGeom>
          <a:solidFill>
            <a:srgbClr val="12304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191" y="277246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09490" y="3364992"/>
            <a:ext cx="297271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Pseudonimización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4609490" y="3730752"/>
            <a:ext cx="29727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Cifrado determinístico AES-SIV con llave de GOES: el mismo ciudadano produce siempre el mismo token. Medimos usuarios únicos, retención y facciones sin poder identificar a nadie.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8112557" y="2377440"/>
            <a:ext cx="3484778" cy="3017520"/>
          </a:xfrm>
          <a:prstGeom prst="roundRect">
            <a:avLst>
              <a:gd name="adj" fmla="val 2727"/>
            </a:avLst>
          </a:prstGeom>
          <a:solidFill>
            <a:srgbClr val="1A3A5E">
              <a:alpha val="65000"/>
            </a:srgbClr>
          </a:solidFill>
          <a:ln w="12700">
            <a:solidFill>
              <a:srgbClr val="2E558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368589" y="2651760"/>
            <a:ext cx="548640" cy="548640"/>
          </a:xfrm>
          <a:prstGeom prst="ellipse">
            <a:avLst/>
          </a:prstGeom>
          <a:solidFill>
            <a:srgbClr val="12304F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290" y="2772461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368589" y="3364992"/>
            <a:ext cx="297271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Perímetro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8368589" y="3730752"/>
            <a:ext cx="297271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de-identificación corre dentro del proyecto GCP del gobierno, antes de cualquier export. La llave nunca sale de GOES. Leanmote opera bajo certificación SOC 2.</a:t>
            </a:r>
            <a:endParaRPr lang="en-US" sz="1150" dirty="0"/>
          </a:p>
        </p:txBody>
      </p:sp>
      <p:sp>
        <p:nvSpPr>
          <p:cNvPr id="19" name="Text 14"/>
          <p:cNvSpPr txBox="1"/>
          <p:nvPr/>
        </p:nvSpPr>
        <p:spPr>
          <a:xfrm>
            <a:off x="594360" y="57150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 a todo: conversaciones, traces y también los logs de Model Armor, que traen el prompt evaluado y pasan por el mismo pipeline antes de compartirse.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470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log crudo a la métrica: tres capas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6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94360" y="1645920"/>
            <a:ext cx="3484778" cy="28803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32104" y="1874520"/>
            <a:ext cx="219456" cy="219456"/>
          </a:xfrm>
          <a:prstGeom prst="ellipse">
            <a:avLst/>
          </a:prstGeom>
          <a:solidFill>
            <a:srgbClr val="B4530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61288" y="1847088"/>
            <a:ext cx="2753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Bronze · GOES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832104" y="2331720"/>
            <a:ext cx="300929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y traces crudos, tal como llegan de los sinks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Retención según la política de GOES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Alimenta el data warehouse nacional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53458" y="1645920"/>
            <a:ext cx="3484778" cy="28803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91202" y="1874520"/>
            <a:ext cx="219456" cy="219456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920386" y="1847088"/>
            <a:ext cx="2753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Silver · código conjunto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4591202" y="2331720"/>
            <a:ext cx="300929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De-identificado con DLP, deduplicado, tipado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Sesionizado: consulta → sesión → trámite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de conversaciones × tokens × guardrails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12557" y="1645920"/>
            <a:ext cx="3484778" cy="28803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50301" y="1874520"/>
            <a:ext cx="219456" cy="219456"/>
          </a:xfrm>
          <a:prstGeom prst="ellipse">
            <a:avLst/>
          </a:prstGeom>
          <a:solidFill>
            <a:srgbClr val="2F6BE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679485" y="1847088"/>
            <a:ext cx="275325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 · compartida</a:t>
            </a:r>
            <a:endParaRPr lang="en-US" sz="1450" dirty="0"/>
          </a:p>
        </p:txBody>
      </p:sp>
      <p:sp>
        <p:nvSpPr>
          <p:cNvPr id="16" name="Text 14"/>
          <p:cNvSpPr txBox="1"/>
          <p:nvPr/>
        </p:nvSpPr>
        <p:spPr>
          <a:xfrm>
            <a:off x="8350301" y="2331720"/>
            <a:ext cx="300929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Adopción, retrabajo, trámites, facciones, consumo por clúster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Expuesta vía dataset vinculado, sin copia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Única capa que ven dashboard y MCP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94360" y="4846320"/>
            <a:ext cx="5391760" cy="1280160"/>
          </a:xfrm>
          <a:prstGeom prst="roundRect">
            <a:avLst>
              <a:gd name="adj" fmla="val 6429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5010912"/>
            <a:ext cx="502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2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Cadencia: </a:t>
            </a:r>
            <a:pPr indent="0" marL="0">
              <a:buNone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transformación batch cada hora para el dashboard, y streaming (log sink → Pub/Sub) para alertas en minutos.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205576" y="4846320"/>
            <a:ext cx="5391760" cy="1280160"/>
          </a:xfrm>
          <a:prstGeom prst="roundRect">
            <a:avLst>
              <a:gd name="adj" fmla="val 6429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88456" y="5010912"/>
            <a:ext cx="5026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2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Calidad: </a:t>
            </a:r>
            <a:pPr indent="0" marL="0">
              <a:buNone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reconciliación diaria de conteos bronze ↔ gold y alarma de frescura — si una fuente deja de emitir, se sabe ese día, no a fin de mes.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MÉTRICAS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capas — como las planteó el equipo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7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691640"/>
          <a:ext cx="11002975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5120640"/>
                <a:gridCol w="432511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Qué se mide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Decisión que habilita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B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Disponibilidad y latencia de la plataforma (lo que Google exponga del SKU)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Escalar reclamos con evidencia, no con percepción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B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Uso de 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Tokens por consulta, usuario y clúster · licencias activas · caché · latencia por agente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Rebalanceo de topes entre clústeres, con datos para Google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B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Gobierno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Trámites completados vs abandono · derivaciones a ventanilla · costo por trámite resuelto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Qué agente construir después, qué proceso simplificar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B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Ciudadano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Adopción y retención por segmento · facciones de comportamiento · efecto de AI Academy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Estrategia del despliegue de los 5M: a quién, cómo y con qué apoyo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074920"/>
            <a:ext cx="11002975" cy="1051560"/>
          </a:xfrm>
          <a:prstGeom prst="roundRect">
            <a:avLst>
              <a:gd name="adj" fmla="val 7826"/>
            </a:avLst>
          </a:prstGeom>
          <a:solidFill>
            <a:srgbClr val="F0FBF4"/>
          </a:solidFill>
          <a:ln w="12700">
            <a:solidFill>
              <a:srgbClr val="CBEBD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95528" y="5230368"/>
            <a:ext cx="1060063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51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Retorno de la inversión: </a:t>
            </a:r>
            <a:pPr indent="0" marL="0">
              <a:buNone/>
            </a:pPr>
            <a:r>
              <a:rPr lang="en-US" sz="1150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 (trámites resueltos, consultas útiles) menos retrabajo, sobre el costo — la metodología de Leanmote adaptada a sociedad. Las facciones (entusiastas, pragmáticos, tardíos, inactivos) convierten al piloto en el experimento que define la estrategia de enero.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dashboard ya existe — y está en línea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8</a:t>
            </a:r>
            <a:endParaRPr lang="en-US" sz="900" dirty="0"/>
          </a:p>
        </p:txBody>
      </p:sp>
      <p:pic>
        <p:nvPicPr>
          <p:cNvPr id="5" name="Image 0" descr="/home/paolo/leangov-demo/img/vista-adopc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691640"/>
            <a:ext cx="6949440" cy="3913632"/>
          </a:xfrm>
          <a:prstGeom prst="ellipse">
            <a:avLst/>
          </a:prstGeom>
          <a:effectLst>
            <a:outerShdw sx="100000" sy="100000" kx="0" ky="0" algn="bl" rotWithShape="0" blurRad="177800" dist="63500" dir="5400000">
              <a:srgbClr val="0B1F33">
                <a:alpha val="28000"/>
              </a:srgbClr>
            </a:outerShdw>
          </a:effectLst>
        </p:spPr>
      </p:pic>
      <p:sp>
        <p:nvSpPr>
          <p:cNvPr id="6" name="Text 3"/>
          <p:cNvSpPr txBox="1"/>
          <p:nvPr/>
        </p:nvSpPr>
        <p:spPr>
          <a:xfrm>
            <a:off x="7909560" y="169164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Adopción Ciudadana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7909560" y="1975104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Activación, embudo, segmentos, facciones, Academy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909560" y="256032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Agentes y Trámites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7909560" y="2843784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Flota, resolución, retrabajo, embudo de empresas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7909560" y="342900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y Clústeres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7909560" y="3712464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Consumo vs tope, rebalanceo, palancas de ahorro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7909560" y="429768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Guardrails y Datos</a:t>
            </a:r>
            <a:endParaRPr lang="en-US" sz="1350" dirty="0"/>
          </a:p>
        </p:txBody>
      </p:sp>
      <p:sp>
        <p:nvSpPr>
          <p:cNvPr id="13" name="Text 10"/>
          <p:cNvSpPr txBox="1"/>
          <p:nvPr/>
        </p:nvSpPr>
        <p:spPr>
          <a:xfrm>
            <a:off x="7909560" y="4581144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Armor, PII de-identificada, pipeline, MCP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909560" y="5257800"/>
            <a:ext cx="3703320" cy="868680"/>
          </a:xfrm>
          <a:prstGeom prst="roundRect">
            <a:avLst>
              <a:gd name="adj" fmla="val 9474"/>
            </a:avLst>
          </a:prstGeom>
          <a:solidFill>
            <a:srgbClr val="EAF1FE"/>
          </a:solidFill>
          <a:ln w="12700">
            <a:solidFill>
              <a:srgbClr val="C7D7F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092440" y="5376672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demo.leangov.leanmote.com
</a:t>
            </a:r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sintéticos del piloto, para recorrer hoy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ASIGNACIÓN DINÁMICA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donde generan valor: clúster dentro del clúster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9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94360" y="1691640"/>
            <a:ext cx="420624" cy="420624"/>
          </a:xfrm>
          <a:prstGeom prst="ellipse">
            <a:avLst/>
          </a:prstGeom>
          <a:solidFill>
            <a:srgbClr val="EAF1FE"/>
          </a:solidFill>
          <a:ln w="12700">
            <a:solidFill>
              <a:srgbClr val="C7D7F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61288" y="1673352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Medimos el uso real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1161288" y="1965960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p95 de consumo por clúster, días con throttling y demanda insatisfecha, desde traces y logs.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94360" y="2770632"/>
            <a:ext cx="420624" cy="420624"/>
          </a:xfrm>
          <a:prstGeom prst="ellipse">
            <a:avLst/>
          </a:prstGeom>
          <a:solidFill>
            <a:srgbClr val="EAF1FE"/>
          </a:solidFill>
          <a:ln w="12700">
            <a:solidFill>
              <a:srgbClr val="C7D7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94360" y="27706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161288" y="2752344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LeanGov genera la propuesta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1161288" y="3044952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Nuevos topes en el formato que pide Google: qué clúster cede, cuál recibe y el fundamento.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3849624"/>
            <a:ext cx="420624" cy="420624"/>
          </a:xfrm>
          <a:prstGeom prst="ellipse">
            <a:avLst/>
          </a:prstGeom>
          <a:solidFill>
            <a:srgbClr val="EAF1FE"/>
          </a:solidFill>
          <a:ln w="12700">
            <a:solidFill>
              <a:srgbClr val="C7D7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94360" y="38496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61288" y="3831336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operador aprueba con un clic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1161288" y="4123944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Vista previa del impacto, log de auditoría y ventana de rollback. Nada se mueve solo.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5029200"/>
            <a:ext cx="4892040" cy="1143000"/>
          </a:xfrm>
          <a:prstGeom prst="roundRect">
            <a:avLst>
              <a:gd name="adj" fmla="val 7200"/>
            </a:avLst>
          </a:prstGeom>
          <a:solidFill>
            <a:srgbClr val="F0FBF4"/>
          </a:solidFill>
          <a:ln w="12700">
            <a:solidFill>
              <a:srgbClr val="CBEBD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5166360"/>
            <a:ext cx="4526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51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resultado: </a:t>
            </a:r>
            <a:pPr indent="0" marL="0">
              <a:buNone/>
            </a:pPr>
            <a:r>
              <a:rPr lang="en-US" sz="1100" dirty="0">
                <a:solidFill>
                  <a:srgbClr val="1A6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capacidad ociosa de un clúster financia al saturado — sin pedirle un token más a Google. A escala de 5M, este mecanismo sostiene el contrato.</a:t>
            </a:r>
            <a:endParaRPr lang="en-US" sz="1100" dirty="0"/>
          </a:p>
        </p:txBody>
      </p:sp>
      <p:pic>
        <p:nvPicPr>
          <p:cNvPr id="19" name="Image 0" descr="/home/paolo/leangov-demo/img/vista-token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0" y="1691640"/>
            <a:ext cx="5669280" cy="3191256"/>
          </a:xfrm>
          <a:prstGeom prst="ellipse">
            <a:avLst/>
          </a:prstGeom>
          <a:effectLst>
            <a:outerShdw sx="100000" sy="100000" kx="0" ky="0" algn="bl" rotWithShape="0" blurRad="177800" dist="63500" dir="5400000">
              <a:srgbClr val="0B1F33">
                <a:alpha val="28000"/>
              </a:srgbClr>
            </a:outerShdw>
          </a:effectLst>
        </p:spPr>
      </p:pic>
      <p:sp>
        <p:nvSpPr>
          <p:cNvPr id="20" name="Text 17"/>
          <p:cNvSpPr txBox="1"/>
          <p:nvPr/>
        </p:nvSpPr>
        <p:spPr>
          <a:xfrm>
            <a:off x="5943600" y="49834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Vista Tokens &amp; Clústeres: uso del tope por clúster y propuesta de rebalanceo.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GUARDRAILS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Vigilar a los que vigilan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10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94360" y="1737360"/>
          <a:ext cx="557784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94360" y="5029200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caída de S1→S3 corresponde al ajuste de system prompts del agente máster — la misma serie mide el efecto de cada cambio de política, antes y después.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537960" y="1737360"/>
            <a:ext cx="5074920" cy="1316736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766560" y="1865376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señal ya existe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6766560" y="214884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Armor registra cada evaluación — qué filtró, en qué categoría, sobre qué prompt — en Cloud Logging. Activo por defecto; solo hay que rutearlo.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537960" y="3218688"/>
            <a:ext cx="5074920" cy="1316736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766560" y="3346704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monitoreamos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6766560" y="3630168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Tasa por 10.000 consultas y por categoría — jailbreak, contenido dañino, fuga de PII, fuera de política — por agente y por clúster, con línea base propia.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537960" y="4700016"/>
            <a:ext cx="5074920" cy="1316736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766560" y="4828032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Cuándo avisa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6766560" y="5111496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Desvío mayor a 3σ de la línea base → alerta en minutos vía Pub/Sub. Un pico de jailbreaks a las 2 AM se entera el equipo, no la prensa.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COMPLEJAS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MCP para preguntarle a los datos en lenguaje natural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11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64592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dashboard responde las preguntas previstas. Para las imprevistas, el equipo de GOES conecta su propio asistente — Gemini, Claude, el que use cada ministerio — al servidor MCP de LeanGov.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743200"/>
            <a:ext cx="4937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tipadas: get_metricas · consulta_gold · proyectar_consumo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 solo sobre la capa gold — nunca bronze, nunca texto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Misma anonimización que el dashboard, sin excepciones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consulta queda en el log de auditoría con la identidad del funcionario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035040" y="1691640"/>
            <a:ext cx="5577840" cy="2057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263640" y="1856232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E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"¿Qué clústeres agotan su tope antes del domingo a este ritmo?"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2697480"/>
            <a:ext cx="41148" cy="822960"/>
          </a:xfrm>
          <a:prstGeom prst="rect">
            <a:avLst/>
          </a:prstGeom>
          <a:solidFill>
            <a:srgbClr val="C7D7F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46520" y="26974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Bachillerato (jueves, 96% consumido) y Emprendedores (sábado). Los demás cierran bajo el 80%. Sugerencia: ejecutar el rebalanceo pendiente.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035040" y="3931920"/>
            <a:ext cx="5577840" cy="2057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63640" y="4096512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E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"Compará la finalización del trámite de empresa entre quienes pasaron por AI Academy y quienes no."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263640" y="4937760"/>
            <a:ext cx="41148" cy="822960"/>
          </a:xfrm>
          <a:prstGeom prst="rect">
            <a:avLst/>
          </a:prstGeom>
          <a:solidFill>
            <a:srgbClr val="C7D7F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46520" y="493776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Academy: 79% (n=3.120). Sin: 67% (n=9.280). La brecha vive en el paso de requisitos y documentos.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WAREHOUSE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fuente de verdad vive en GCP de GOES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12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69164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120640"/>
                <a:gridCol w="277063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Pieza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Cómo funciona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Quién la opera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E4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B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BigQuery bronze/silver/gold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Datasets en el proyecto de GOES; bronze alimenta el DWH nacional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GOES, con soporte Leanmote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B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Dataset vinculado (Analytics Hub)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Leanmote lee gold sin copia, cross-org, siempre al día, revocable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GOES otorga, Leanmote consume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B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Pub/Sub push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Eventos de guardrails y umbrales → alertas en minutos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Leanmote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B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Retorno a estadística pública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Gold exportada de vuelta al DWH para el portal de transparencia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5B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3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4937760"/>
            <a:ext cx="5391760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5074920"/>
            <a:ext cx="502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Gobernanza: </a:t>
            </a:r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IAM de mínimo privilegio, llaves de GOES, acceso revocable en un clic, y catálogo de métricas versionado — cada número del dashboard tiene definición escrita.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05576" y="4937760"/>
            <a:ext cx="5391760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388456" y="5074920"/>
            <a:ext cx="502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de operación: </a:t>
            </a:r>
            <a:pPr indent="0" marL="0">
              <a:buNone/>
            </a:pPr>
            <a:r>
              <a:rPr lang="en-US" sz="110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sinks y BigQuery escalan con el volumen (GB/día, no por licencia) — el piloto dimensiona el costo real antes de la ola de 5M.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DE IMPLEMENTACIÓN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acceso al dashboard en dos semanas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13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94360" y="1691640"/>
            <a:ext cx="2586152" cy="3108960"/>
          </a:xfrm>
          <a:prstGeom prst="roundRect">
            <a:avLst>
              <a:gd name="adj" fmla="val 3182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856232"/>
            <a:ext cx="2220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261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0 · ESTA SEMANA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30552"/>
            <a:ext cx="2220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Accesos y llaves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14600"/>
            <a:ext cx="222039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Activar usage audit logs y Data Access logs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Armor logging en todos los templates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Proyecto export + sinks + acumulador de exportMetrics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99968" y="1691640"/>
            <a:ext cx="2586152" cy="3108960"/>
          </a:xfrm>
          <a:prstGeom prst="roundRect">
            <a:avLst>
              <a:gd name="adj" fmla="val 3182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82848" y="1856232"/>
            <a:ext cx="2220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1 · OCT–NOV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3582848" y="2130552"/>
            <a:ext cx="2220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Monitoreo del piloto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582848" y="2514600"/>
            <a:ext cx="222039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ETL bronze→gold + DLP con detectores DUI/NIT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en vivo con data real de las 50k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de guardrails y consumo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205576" y="1691640"/>
            <a:ext cx="2586152" cy="3108960"/>
          </a:xfrm>
          <a:prstGeom prst="roundRect">
            <a:avLst>
              <a:gd name="adj" fmla="val 3182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88456" y="1856232"/>
            <a:ext cx="2220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2 · DIC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6388456" y="2130552"/>
            <a:ext cx="2220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Optimización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388456" y="2514600"/>
            <a:ext cx="222039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Rebalanceo de clústeres con aprobación de un clic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de consultas para ministerios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Experimento causal de AI Academy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9011183" y="1691640"/>
            <a:ext cx="2586152" cy="3108960"/>
          </a:xfrm>
          <a:prstGeom prst="roundRect">
            <a:avLst>
              <a:gd name="adj" fmla="val 3182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94063" y="1856232"/>
            <a:ext cx="2220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22E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3 · ENE 2027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9194063" y="2130552"/>
            <a:ext cx="2220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Escala 5M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9194063" y="2514600"/>
            <a:ext cx="222039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Hardening del pipeline a 100× volumen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SLOs de frescura y completitud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 de estadística pública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94360" y="5074920"/>
            <a:ext cx="11002975" cy="105156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5528" y="5230368"/>
            <a:ext cx="1060063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2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regla del plan: </a:t>
            </a:r>
            <a:pPr indent="0" marL="0">
              <a:buNone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fase entrega algo usable — esta semana ya hay 50.000 licencias en la calle, así que el monitoreo no espera al diseño perfecto. Fase 1 corre con lo confirmado hoy; lo pendiente de validar (tokens vía Trace) entra sin bloquear.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75488"/>
            <a:ext cx="110029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2F6B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ARRANCAR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49808"/>
            <a:ext cx="11002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necesitamos — y qué ponemos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LeanGov · Alcance técnico · 14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94360" y="1691640"/>
            <a:ext cx="5364328" cy="3246120"/>
          </a:xfrm>
          <a:prstGeom prst="roundRect">
            <a:avLst>
              <a:gd name="adj" fmla="val 2535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50392" y="1874520"/>
            <a:ext cx="4852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GOES y Google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286000"/>
            <a:ext cx="48522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Habilitar usage audit logs y Data Access audit logs del proyecto Gemini Enterprise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Armor con logging de sanitización activo en todos los templates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proyecto GCP de export con permisos para crear sinks y datasets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account para el dataset vinculado (Analytics Hub)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Interlocutor técnico de Google para el mecanismo de topes por clúster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33008" y="1691640"/>
            <a:ext cx="5364328" cy="3246120"/>
          </a:xfrm>
          <a:prstGeom prst="roundRect">
            <a:avLst>
              <a:gd name="adj" fmla="val 2535"/>
            </a:avLst>
          </a:prstGeom>
          <a:solidFill>
            <a:srgbClr val="FFFFFF"/>
          </a:solidFill>
          <a:ln w="12700">
            <a:solidFill>
              <a:srgbClr val="E4E9F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89040" y="1874520"/>
            <a:ext cx="4852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Leanmote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89040" y="2286000"/>
            <a:ext cx="48522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Equipo dedicado al engagement, con ingeniería al frente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y dashboard operando a las dos semanas del acceso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Detectores DUI/NIT y catálogo de métricas versionado, documentados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Certificación SOC 2 y acceso revocable por GOES en todo momento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4A5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Metodología probada: más de 400 métricas ya estructuradas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94360" y="5166360"/>
            <a:ext cx="11002975" cy="960120"/>
          </a:xfrm>
          <a:prstGeom prst="roundRect">
            <a:avLst>
              <a:gd name="adj" fmla="val 8571"/>
            </a:avLst>
          </a:prstGeom>
          <a:solidFill>
            <a:srgbClr val="FDF7EC"/>
          </a:solidFill>
          <a:ln w="12700">
            <a:solidFill>
              <a:srgbClr val="F0DFC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95528" y="5303520"/>
            <a:ext cx="106006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A4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único urgente de verdad: </a:t>
            </a:r>
            <a:pPr indent="0" marL="0">
              <a:buNone/>
            </a:pPr>
            <a:r>
              <a:rPr lang="en-US" sz="1150" dirty="0">
                <a:solidFill>
                  <a:srgbClr val="8A5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activar los logs esta semana. Cada día sin captura es histórico del piloto que no se recupera — la decisión comercial puede tomarse con calma, la telemetría no.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58368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89304" y="658368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</a:t>
            </a:r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mote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2103120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7CB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251460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Monitorear las 50.000 licencias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la semana uno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429768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9BC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piloto es el experimento que decide cómo llegan los 5 millones. Midámoslo como tal.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594360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D91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Diego Girón · Jorge De Bernardo · Paolo Cetti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025335" y="59436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7CF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demo.leangov.leanmote.com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LeanGov · El Salvador — Alcance técnico</dc:title>
  <dc:subject>PptxGenJS Presentation</dc:subject>
  <dc:creator>Leanmote</dc:creator>
  <cp:lastModifiedBy>Leanmote</cp:lastModifiedBy>
  <cp:revision>1</cp:revision>
  <dcterms:created xsi:type="dcterms:W3CDTF">2026-09-29T20:52:02Z</dcterms:created>
  <dcterms:modified xsi:type="dcterms:W3CDTF">2026-09-29T20:52:02Z</dcterms:modified>
</cp:coreProperties>
</file>